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3" r:id="rId3"/>
    <p:sldId id="261" r:id="rId4"/>
    <p:sldId id="262" r:id="rId5"/>
    <p:sldId id="264" r:id="rId6"/>
    <p:sldId id="265" r:id="rId7"/>
    <p:sldId id="256" r:id="rId8"/>
    <p:sldId id="257" r:id="rId9"/>
    <p:sldId id="258" r:id="rId10"/>
    <p:sldId id="260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style val="18"/>
  <c:chart>
    <c:plotArea>
      <c:layout>
        <c:manualLayout>
          <c:layoutTarget val="inner"/>
          <c:xMode val="edge"/>
          <c:yMode val="edge"/>
          <c:x val="0.69198895027624319"/>
          <c:y val="0.2307692307692312"/>
          <c:w val="0.19889502762430905"/>
          <c:h val="0.32579185520362008"/>
        </c:manualLayout>
      </c:layout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style val="18"/>
  <c:chart>
    <c:plotArea>
      <c:layout>
        <c:manualLayout>
          <c:layoutTarget val="inner"/>
          <c:xMode val="edge"/>
          <c:yMode val="edge"/>
          <c:x val="0.58603762029746287"/>
          <c:y val="0.50462962962963032"/>
          <c:w val="0.202777777777778"/>
          <c:h val="0.33796296296296358"/>
        </c:manualLayout>
      </c:layout>
      <c:doughnutChart>
        <c:varyColors val="1"/>
        <c:ser>
          <c:idx val="0"/>
          <c:order val="0"/>
          <c:val>
            <c:numRef>
              <c:f>Sheet1!$A$1:$B$1</c:f>
              <c:numCache>
                <c:formatCode>General</c:formatCode>
                <c:ptCount val="2"/>
                <c:pt idx="0">
                  <c:v>44</c:v>
                </c:pt>
                <c:pt idx="1">
                  <c:v>76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style val="18"/>
  <c:chart>
    <c:plotArea>
      <c:layout>
        <c:manualLayout>
          <c:layoutTarget val="inner"/>
          <c:xMode val="edge"/>
          <c:yMode val="edge"/>
          <c:x val="8.1491712707182334E-2"/>
          <c:y val="0"/>
          <c:w val="0.198895027624309"/>
          <c:h val="0.32579185520362008"/>
        </c:manualLayout>
      </c:layout>
      <c:doughnutChart>
        <c:varyColors val="1"/>
        <c:firstSliceAng val="0"/>
        <c:holeSize val="50"/>
      </c:doughnut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style val="18"/>
  <c:chart>
    <c:plotArea>
      <c:layout>
        <c:manualLayout>
          <c:layoutTarget val="inner"/>
          <c:xMode val="edge"/>
          <c:yMode val="edge"/>
          <c:x val="0.13674033149171316"/>
          <c:y val="0.18099547511312217"/>
          <c:w val="0.198895027624309"/>
          <c:h val="0.32579185520362008"/>
        </c:manualLayout>
      </c:layout>
      <c:doughnutChart>
        <c:varyColors val="1"/>
        <c:ser>
          <c:idx val="0"/>
          <c:order val="0"/>
          <c:val>
            <c:numRef>
              <c:f>Sheet1!$A$1:$B$1</c:f>
              <c:numCache>
                <c:formatCode>General</c:formatCode>
                <c:ptCount val="2"/>
                <c:pt idx="0">
                  <c:v>32</c:v>
                </c:pt>
                <c:pt idx="1">
                  <c:v>76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style val="18"/>
  <c:chart>
    <c:plotArea>
      <c:layout>
        <c:manualLayout>
          <c:layoutTarget val="inner"/>
          <c:xMode val="edge"/>
          <c:yMode val="edge"/>
          <c:x val="0.67817679558011035"/>
          <c:y val="0.14479638009049828"/>
          <c:w val="0.20441988950276224"/>
          <c:h val="0.33484162895927633"/>
        </c:manualLayout>
      </c:layout>
      <c:doughnutChart>
        <c:varyColors val="1"/>
        <c:ser>
          <c:idx val="0"/>
          <c:order val="0"/>
          <c:val>
            <c:numRef>
              <c:f>Sheet1!$A$1:$B$1</c:f>
              <c:numCache>
                <c:formatCode>General</c:formatCode>
                <c:ptCount val="2"/>
                <c:pt idx="0">
                  <c:v>48</c:v>
                </c:pt>
                <c:pt idx="1">
                  <c:v>76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064EF-7F6C-45D1-82F1-EAB0D5D8AAD1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1F7D-7428-4189-9F12-46D822D744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43EB-BDA5-46E1-B6AD-561843AB7E67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6B32B-D18E-4B9F-AC01-FFB3E0C70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5254-7A3E-4C46-A61B-9C964127CC3B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E5C73-1713-45AE-AA7F-B666FC412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EE47E-1213-4CF1-87CE-C2B457688AFA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7716-192A-49EB-A51C-DF99D83BE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7E906-0DF5-462C-B5BF-A4921C4AEE16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1386F-9455-4695-B44A-DF3882335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36159-9C67-4336-9A77-1B301CEBEF8A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D6EE6-89E1-40F0-8706-2184998ED1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29833-CA5C-47A7-BD93-B299512F64E0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4A1F7-C880-484C-A579-96A558E27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7D29B-FDC4-4DE2-B9A9-A2AD3312BEE2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ADF6-F334-4CAE-BBD8-2CCF52B5B5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0C99-A240-45BD-A9B4-1BD4AACDAB0D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7FD96-7A70-416C-A9B6-64F09FEB08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3651F-16E8-4DEA-9098-9C68F54AAF5C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F45-7559-494D-AF73-B65F8A0A2D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56172-4437-4481-9457-E728C6176600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0F160-7E4C-4FBC-B6ED-9A7F077E27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1FBE39-4747-4FF3-8743-2524D0E892B2}" type="datetimeFigureOut">
              <a:rPr lang="en-US"/>
              <a:pPr>
                <a:defRPr/>
              </a:pPr>
              <a:t>4/14/2011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6C3605-7CC7-4488-AD6C-5B1769CB9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Emerging Trends in Disaster Risk Reduction Investments from HFA Monitor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John Harding, UNISDR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smtClean="0"/>
              <a:t>Explicit disaster risk reduction budgets very limited and general government spending on disaster risk reduction is probably very low</a:t>
            </a:r>
          </a:p>
          <a:p>
            <a:pPr>
              <a:buFont typeface="Arial" charset="0"/>
              <a:buNone/>
            </a:pPr>
            <a:r>
              <a:rPr lang="en-GB" sz="2800" smtClean="0"/>
              <a:t> </a:t>
            </a:r>
          </a:p>
          <a:p>
            <a:r>
              <a:rPr lang="en-GB" sz="2800" smtClean="0"/>
              <a:t>There are issues in being absolutely definitive on this because DRR spending is not effectively monitored</a:t>
            </a:r>
          </a:p>
          <a:p>
            <a:endParaRPr lang="en-GB" sz="2800" smtClean="0"/>
          </a:p>
          <a:p>
            <a:r>
              <a:rPr lang="en-GB" sz="2800" smtClean="0"/>
              <a:t>Lack of methodology, standards and capacity – maybe not sufficiently engaging right ministries?</a:t>
            </a:r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Hyogo Framework monitoring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457200" y="1884363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	Currently, 133 countries are reviewing their progress towards the objectives and goals of the Hyogo Framework of Action (HFA) for 2009-2011.</a:t>
            </a:r>
          </a:p>
          <a:p>
            <a:pPr>
              <a:buFont typeface="Arial" charset="0"/>
              <a:buNone/>
            </a:pPr>
            <a:r>
              <a:rPr lang="en-US" smtClean="0"/>
              <a:t>	- </a:t>
            </a:r>
            <a:r>
              <a:rPr lang="en-US" sz="2800" smtClean="0"/>
              <a:t>Global and regional progress status</a:t>
            </a:r>
          </a:p>
          <a:p>
            <a:pPr>
              <a:buFont typeface="Arial" charset="0"/>
              <a:buNone/>
            </a:pPr>
            <a:r>
              <a:rPr lang="en-US" sz="2800" smtClean="0"/>
              <a:t>	- Strengthen national planning and capacity building</a:t>
            </a:r>
          </a:p>
          <a:p>
            <a:pPr>
              <a:buFont typeface="Arial" charset="0"/>
              <a:buNone/>
            </a:pPr>
            <a:r>
              <a:rPr lang="en-US" sz="2800" smtClean="0"/>
              <a:t>	- Complemented by regional and local monitoring processes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57200" y="4178300"/>
            <a:ext cx="8378825" cy="19478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HFA Monitor Indicators on DRR Financing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AutoNum type="arabicPeriod"/>
            </a:pPr>
            <a:r>
              <a:rPr lang="en-US" altLang="zh-CN" sz="2000" b="1" smtClean="0"/>
              <a:t>Dedicated and adequate resources are available to implement disaster risk reduction activities at all administrative levels</a:t>
            </a:r>
          </a:p>
          <a:p>
            <a:pPr marL="609600" indent="-609600">
              <a:lnSpc>
                <a:spcPct val="80000"/>
              </a:lnSpc>
            </a:pPr>
            <a:endParaRPr lang="en-GB" altLang="zh-CN" sz="2000" smtClean="0"/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GB" altLang="zh-CN" sz="2000" smtClean="0"/>
              <a:t>	Dedicated resources refer to funds that are allocated specifically for disaster risk reduction actions. Resource allocation that embeds disaster risk reduction into an institution’s day-to-day business is necessary.  When risk is considered in development investment decisions and in the design of projects, the cost of disaster risk reduction is lower.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en-US" altLang="zh-CN" sz="2000" b="1" smtClean="0"/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altLang="zh-CN" sz="1400" b="1" smtClean="0"/>
              <a:t>Level of Progress</a:t>
            </a:r>
            <a:endParaRPr lang="en-US" altLang="zh-CN" sz="1400" smtClean="0"/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en-US" altLang="zh-CN" sz="1400" smtClean="0"/>
              <a:t>	The levels of progress will enable a self-assessment of the extent to which the policies, programmes and initiatives are sustainable in achieving the indicated risk reduction objectives. 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zh-CN" sz="1400" smtClean="0"/>
              <a:t>1 – Minor progress with few signs of forward action in plans or policy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zh-CN" sz="1400" smtClean="0"/>
              <a:t>2 – Some progress, but without systematic policy and/or institutional commitment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zh-CN" sz="1400" smtClean="0"/>
              <a:t>3 – Institutional commitment attained, but achievements are neither comprehensive nor substantial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zh-CN" sz="1400" smtClean="0"/>
              <a:t>4 – Substantial achievement attained but with recognized limitations in capacities and resources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zh-CN" sz="1400" smtClean="0"/>
              <a:t>5 – Comprehensive achievement with sustained commitment and capacities at all levels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en-US" altLang="zh-CN" sz="1400" smtClean="0"/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en-US" altLang="zh-CN" sz="1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Sub-indicators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800" smtClean="0"/>
              <a:t>%  </a:t>
            </a:r>
            <a:r>
              <a:rPr lang="en-GB" altLang="zh-CN" sz="2800" u="sng" smtClean="0"/>
              <a:t>allocated from</a:t>
            </a:r>
            <a:r>
              <a:rPr lang="en-GB" altLang="zh-CN" sz="2800" smtClean="0"/>
              <a:t> national budget</a:t>
            </a:r>
          </a:p>
          <a:p>
            <a:pPr>
              <a:lnSpc>
                <a:spcPct val="80000"/>
              </a:lnSpc>
            </a:pPr>
            <a:r>
              <a:rPr lang="en-GB" altLang="zh-CN" sz="2800" smtClean="0"/>
              <a:t>USD </a:t>
            </a:r>
            <a:r>
              <a:rPr lang="en-GB" altLang="zh-CN" sz="2800" u="sng" smtClean="0"/>
              <a:t>allocated from</a:t>
            </a:r>
            <a:r>
              <a:rPr lang="en-GB" altLang="zh-CN" sz="2800" smtClean="0"/>
              <a:t> overseas development assistance fund</a:t>
            </a:r>
          </a:p>
          <a:p>
            <a:pPr>
              <a:lnSpc>
                <a:spcPct val="80000"/>
              </a:lnSpc>
            </a:pPr>
            <a:r>
              <a:rPr lang="en-GB" altLang="zh-CN" sz="2800" smtClean="0"/>
              <a:t>USD </a:t>
            </a:r>
            <a:r>
              <a:rPr lang="en-GB" altLang="zh-CN" sz="2800" u="sng" smtClean="0"/>
              <a:t>allocated to</a:t>
            </a:r>
            <a:r>
              <a:rPr lang="en-GB" altLang="zh-CN" sz="2800" smtClean="0"/>
              <a:t> hazard proofing sectoral development investments (e.g Transport, agriculture, infrastructure)</a:t>
            </a:r>
          </a:p>
          <a:p>
            <a:pPr>
              <a:lnSpc>
                <a:spcPct val="80000"/>
              </a:lnSpc>
            </a:pPr>
            <a:r>
              <a:rPr lang="en-GB" altLang="zh-CN" sz="2800" smtClean="0"/>
              <a:t>USD </a:t>
            </a:r>
            <a:r>
              <a:rPr lang="en-GB" altLang="zh-CN" sz="2800" u="sng" smtClean="0"/>
              <a:t>allocated to</a:t>
            </a:r>
            <a:r>
              <a:rPr lang="en-GB" altLang="zh-CN" sz="2800" smtClean="0"/>
              <a:t> stand alone DRR investments (e.g. DRR institutions, risk assessments, early warning systems, …)</a:t>
            </a:r>
          </a:p>
          <a:p>
            <a:pPr>
              <a:lnSpc>
                <a:spcPct val="80000"/>
              </a:lnSpc>
            </a:pPr>
            <a:r>
              <a:rPr lang="en-GB" altLang="zh-CN" sz="2800" smtClean="0"/>
              <a:t>USD </a:t>
            </a:r>
            <a:r>
              <a:rPr lang="en-GB" altLang="zh-CN" sz="2800" u="sng" smtClean="0"/>
              <a:t>allocated to</a:t>
            </a:r>
            <a:r>
              <a:rPr lang="en-GB" altLang="zh-CN" sz="2800" smtClean="0"/>
              <a:t> disaster proofing post disaster reconstruction </a:t>
            </a:r>
            <a:endParaRPr lang="en-US" sz="2800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27 of 69 countries accord themselves scores of 4 and 5 towards core indicator on financing.</a:t>
            </a:r>
          </a:p>
          <a:p>
            <a:r>
              <a:rPr lang="en-US" smtClean="0"/>
              <a:t>49 of 79 indicate specific allocations for DRR</a:t>
            </a:r>
          </a:p>
          <a:p>
            <a:r>
              <a:rPr lang="en-US" smtClean="0"/>
              <a:t>Of the 49 - 16 make no reference or description in narrative.</a:t>
            </a:r>
          </a:p>
          <a:p>
            <a:r>
              <a:rPr lang="en-US" smtClean="0"/>
              <a:t>Only 14 make reference to specific to budgetary arrangement for DRR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b="1" smtClean="0"/>
              <a:t>2009 - 2011 Findings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body" idx="1"/>
          </p:nvPr>
        </p:nvSpPr>
        <p:spPr>
          <a:xfrm>
            <a:off x="457200" y="1884363"/>
            <a:ext cx="8229600" cy="4525962"/>
          </a:xfrm>
        </p:spPr>
        <p:txBody>
          <a:bodyPr/>
          <a:lstStyle/>
          <a:p>
            <a:r>
              <a:rPr lang="en-US" smtClean="0"/>
              <a:t>25 countries indicate insufficient funding on DRR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r>
              <a:rPr lang="en-US" smtClean="0"/>
              <a:t>Several indicate no financial resources (Burundi, Comoros, Madagascar, Nepal) with 12 countries referring to insufficient funding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b="1" smtClean="0"/>
              <a:t>2009 - 2011 Findings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8950"/>
            <a:ext cx="7772400" cy="4498975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</a:pPr>
            <a:endParaRPr lang="en-GB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44 out of 76 countries </a:t>
            </a:r>
          </a:p>
          <a:p>
            <a:pPr marL="342900" indent="-342900" algn="l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	- some form of national </a:t>
            </a:r>
          </a:p>
          <a:p>
            <a:pPr marL="342900" indent="-342900" algn="l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	contingency funds for </a:t>
            </a:r>
          </a:p>
          <a:p>
            <a:pPr marL="342900" indent="-342900" algn="l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	disaster response purposes.</a:t>
            </a:r>
          </a:p>
          <a:p>
            <a:pPr marL="342900" indent="-342900" algn="l"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</a:pPr>
            <a:endParaRPr lang="en-US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34 out of 76 countries reported that post-disaster recovery programmes explicitly incorporated and budgeted  for DRR.</a:t>
            </a:r>
          </a:p>
          <a:p>
            <a:pPr marL="342900" indent="-342900" algn="l">
              <a:lnSpc>
                <a:spcPct val="80000"/>
              </a:lnSpc>
            </a:pPr>
            <a:r>
              <a:rPr lang="en-US" sz="2400" smtClean="0">
                <a:solidFill>
                  <a:schemeClr val="tx1"/>
                </a:solidFill>
              </a:rPr>
              <a:t>  </a:t>
            </a:r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endParaRPr lang="en-US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</a:pPr>
            <a:endParaRPr lang="en-GB" sz="240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</a:pPr>
            <a:endParaRPr lang="en-GB" sz="2400" smtClean="0">
              <a:solidFill>
                <a:srgbClr val="898989"/>
              </a:solidFill>
            </a:endParaRPr>
          </a:p>
          <a:p>
            <a:pPr marL="342900" indent="-342900" algn="l">
              <a:lnSpc>
                <a:spcPct val="80000"/>
              </a:lnSpc>
            </a:pPr>
            <a:endParaRPr lang="en-US" sz="2400" smtClean="0">
              <a:solidFill>
                <a:srgbClr val="898989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793519" y="3153391"/>
          <a:ext cx="4597400" cy="280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-412191" y="-1753798"/>
          <a:ext cx="9544525" cy="7031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85800" y="981075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/>
            <a:r>
              <a:rPr lang="en-US" sz="3600" b="1"/>
              <a:t>2009 - 2011 Findings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</a:rPr>
              <a:t>Some 32 out of 76 countries indicated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000000"/>
                </a:solidFill>
              </a:rPr>
              <a:t>	in their HFA monitoring reports that their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000000"/>
                </a:solidFill>
              </a:rPr>
              <a:t>	country had some form of catastrophe insurance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000" smtClean="0">
                <a:solidFill>
                  <a:srgbClr val="000000"/>
                </a:solidFill>
              </a:rPr>
              <a:t>	in place.</a:t>
            </a:r>
          </a:p>
          <a:p>
            <a:pPr>
              <a:lnSpc>
                <a:spcPct val="90000"/>
              </a:lnSpc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</a:rPr>
              <a:t>8 countries had issued catastrophe bonds, including one low income country and one lower-middle income country.  </a:t>
            </a:r>
          </a:p>
          <a:p>
            <a:pPr>
              <a:lnSpc>
                <a:spcPct val="90000"/>
              </a:lnSpc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smtClean="0">
                <a:solidFill>
                  <a:srgbClr val="000000"/>
                </a:solidFill>
              </a:rPr>
              <a:t>A number of countries indicated that they should explore the introduction of insurance mechanisms to improve the financial management of disaster risk reduction. </a:t>
            </a:r>
          </a:p>
          <a:p>
            <a:pPr>
              <a:lnSpc>
                <a:spcPct val="90000"/>
              </a:lnSpc>
            </a:pP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US" sz="2000" smtClean="0">
              <a:solidFill>
                <a:srgbClr val="00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254647" y="2362238"/>
          <a:ext cx="4597400" cy="280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298387" y="587946"/>
          <a:ext cx="7688729" cy="4748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57200" y="6604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/>
              <a:t>2009 - 2011 Findings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3450"/>
          </a:xfrm>
        </p:spPr>
        <p:txBody>
          <a:bodyPr/>
          <a:lstStyle/>
          <a:p>
            <a:r>
              <a:rPr lang="en-US" sz="2600" b="1" smtClean="0"/>
              <a:t>Local Government Responsibility /</a:t>
            </a:r>
            <a:br>
              <a:rPr lang="en-US" sz="2600" b="1" smtClean="0"/>
            </a:br>
            <a:r>
              <a:rPr lang="en-US" sz="2600" b="1" smtClean="0"/>
              <a:t>Poverty Reduction Strategy Papers (PRSP)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2238"/>
            <a:ext cx="8229600" cy="5140325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</a:pPr>
            <a:endParaRPr lang="en-US" sz="2000" smtClean="0"/>
          </a:p>
          <a:p>
            <a:pPr marL="0" indent="0"/>
            <a:r>
              <a:rPr lang="en-US" sz="2000" smtClean="0"/>
              <a:t> 	In the 2009-2011 HFA progress reports, </a:t>
            </a:r>
          </a:p>
          <a:p>
            <a:pPr marL="0" indent="0">
              <a:buFont typeface="Arial" charset="0"/>
              <a:buNone/>
            </a:pPr>
            <a:r>
              <a:rPr lang="en-US" sz="2000" smtClean="0"/>
              <a:t>	48 out of 76 countries reported that local </a:t>
            </a:r>
          </a:p>
          <a:p>
            <a:pPr marL="0" indent="0">
              <a:buFont typeface="Arial" charset="0"/>
              <a:buNone/>
            </a:pPr>
            <a:r>
              <a:rPr lang="en-US" sz="2000" smtClean="0"/>
              <a:t>	governments have the legal responsibility </a:t>
            </a:r>
          </a:p>
          <a:p>
            <a:pPr marL="0" indent="0">
              <a:buFont typeface="Arial" charset="0"/>
              <a:buNone/>
            </a:pPr>
            <a:r>
              <a:rPr lang="en-US" sz="2000" smtClean="0"/>
              <a:t>	to allocate funds for disaster risk reduction.</a:t>
            </a:r>
          </a:p>
          <a:p>
            <a:pPr marL="0" indent="0"/>
            <a:endParaRPr lang="en-US" sz="2000" smtClean="0"/>
          </a:p>
          <a:p>
            <a:pPr marL="0" indent="0"/>
            <a:r>
              <a:rPr lang="en-US" sz="2000" smtClean="0"/>
              <a:t> 	Out of the 76 countries, only 25 reported that they make specific 	allocations to local government for disaster risk reduction purposes. 8 	indicated that the funding is inadequate.</a:t>
            </a:r>
          </a:p>
          <a:p>
            <a:pPr marL="0" indent="0"/>
            <a:endParaRPr lang="en-US" sz="2000" smtClean="0"/>
          </a:p>
          <a:p>
            <a:pPr marL="0" indent="0"/>
            <a:r>
              <a:rPr lang="en-US" sz="2000" smtClean="0"/>
              <a:t> 	A 2009 survey of 67 PRSPs found that 20% devoted a whole chapter or 	section to disaster risk; 55% mentioned the relationship between 	disaster risk and poverty.  </a:t>
            </a:r>
          </a:p>
          <a:p>
            <a:pPr marL="0" indent="0">
              <a:buFont typeface="Arial" charset="0"/>
              <a:buNone/>
            </a:pPr>
            <a:endParaRPr lang="en-US" sz="20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05987" y="831247"/>
          <a:ext cx="7831259" cy="5294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259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Emerging Trends in Disaster Risk Reduction Investments from HFA Monitor</vt:lpstr>
      <vt:lpstr>Hyogo Framework monitoring</vt:lpstr>
      <vt:lpstr>HFA Monitor Indicators on DRR Financing</vt:lpstr>
      <vt:lpstr>Sub-indicators</vt:lpstr>
      <vt:lpstr>2009 - 2011 Findings</vt:lpstr>
      <vt:lpstr>2009 - 2011 Findings</vt:lpstr>
      <vt:lpstr>Slide 7</vt:lpstr>
      <vt:lpstr>Slide 8</vt:lpstr>
      <vt:lpstr>Local Government Responsibility / Poverty Reduction Strategy Papers (PRSP)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Hyogo Framework for Action (HFA) 2005-2015: Building the resilience of nations and communities to disasters.  </dc:title>
  <dc:creator>MBA</dc:creator>
  <cp:lastModifiedBy>398</cp:lastModifiedBy>
  <cp:revision>18</cp:revision>
  <dcterms:created xsi:type="dcterms:W3CDTF">2011-04-12T06:47:26Z</dcterms:created>
  <dcterms:modified xsi:type="dcterms:W3CDTF">2011-04-14T05:28:35Z</dcterms:modified>
</cp:coreProperties>
</file>